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5" r:id="rId5"/>
  </p:sldMasterIdLst>
  <p:notesMasterIdLst>
    <p:notesMasterId r:id="rId54"/>
  </p:notesMasterIdLst>
  <p:handoutMasterIdLst>
    <p:handoutMasterId r:id="rId55"/>
  </p:handoutMasterIdLst>
  <p:sldIdLst>
    <p:sldId id="345" r:id="rId6"/>
    <p:sldId id="399" r:id="rId7"/>
    <p:sldId id="405" r:id="rId8"/>
    <p:sldId id="407" r:id="rId9"/>
    <p:sldId id="346" r:id="rId10"/>
    <p:sldId id="391" r:id="rId11"/>
    <p:sldId id="395" r:id="rId12"/>
    <p:sldId id="353" r:id="rId13"/>
    <p:sldId id="355" r:id="rId14"/>
    <p:sldId id="378" r:id="rId15"/>
    <p:sldId id="351" r:id="rId16"/>
    <p:sldId id="348" r:id="rId17"/>
    <p:sldId id="349" r:id="rId18"/>
    <p:sldId id="402" r:id="rId19"/>
    <p:sldId id="352" r:id="rId20"/>
    <p:sldId id="354" r:id="rId21"/>
    <p:sldId id="356" r:id="rId22"/>
    <p:sldId id="357" r:id="rId23"/>
    <p:sldId id="358" r:id="rId24"/>
    <p:sldId id="359" r:id="rId25"/>
    <p:sldId id="363" r:id="rId26"/>
    <p:sldId id="367" r:id="rId27"/>
    <p:sldId id="381" r:id="rId28"/>
    <p:sldId id="382" r:id="rId29"/>
    <p:sldId id="383" r:id="rId30"/>
    <p:sldId id="364" r:id="rId31"/>
    <p:sldId id="366" r:id="rId32"/>
    <p:sldId id="403" r:id="rId33"/>
    <p:sldId id="408" r:id="rId34"/>
    <p:sldId id="361" r:id="rId35"/>
    <p:sldId id="368" r:id="rId36"/>
    <p:sldId id="369" r:id="rId37"/>
    <p:sldId id="397" r:id="rId38"/>
    <p:sldId id="370" r:id="rId39"/>
    <p:sldId id="379" r:id="rId40"/>
    <p:sldId id="389" r:id="rId41"/>
    <p:sldId id="390" r:id="rId42"/>
    <p:sldId id="371" r:id="rId43"/>
    <p:sldId id="372" r:id="rId44"/>
    <p:sldId id="392" r:id="rId45"/>
    <p:sldId id="374" r:id="rId46"/>
    <p:sldId id="384" r:id="rId47"/>
    <p:sldId id="394" r:id="rId48"/>
    <p:sldId id="401" r:id="rId49"/>
    <p:sldId id="393" r:id="rId50"/>
    <p:sldId id="400" r:id="rId51"/>
    <p:sldId id="380" r:id="rId52"/>
    <p:sldId id="375" r:id="rId53"/>
  </p:sldIdLst>
  <p:sldSz cx="12188825" cy="6858000"/>
  <p:notesSz cx="7027863" cy="9313863"/>
  <p:custDataLst>
    <p:tags r:id="rId56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4006">
          <p15:clr>
            <a:srgbClr val="A4A3A4"/>
          </p15:clr>
        </p15:guide>
        <p15:guide id="7" pos="392" userDrawn="1">
          <p15:clr>
            <a:srgbClr val="A4A3A4"/>
          </p15:clr>
        </p15:guide>
        <p15:guide id="8" pos="4175" userDrawn="1">
          <p15:clr>
            <a:srgbClr val="A4A3A4"/>
          </p15:clr>
        </p15:guide>
        <p15:guide id="9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rovanc" initials="c" lastIdx="1" clrIdx="0"/>
  <p:cmAuthor id="1" name="Chuck Provancher" initials="cp" lastIdx="2" clrIdx="1"/>
  <p:cmAuthor id="2" name="Progress Software" initials="" lastIdx="0" clrIdx="2"/>
  <p:cmAuthor id="3" name="Chuck Provancher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A3E"/>
    <a:srgbClr val="008AEA"/>
    <a:srgbClr val="11A2D1"/>
    <a:srgbClr val="2172CE"/>
    <a:srgbClr val="84329B"/>
    <a:srgbClr val="E67300"/>
    <a:srgbClr val="4B4E52"/>
    <a:srgbClr val="404040"/>
    <a:srgbClr val="8CB2D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17" autoAdjust="0"/>
    <p:restoredTop sz="80136" autoAdjust="0"/>
  </p:normalViewPr>
  <p:slideViewPr>
    <p:cSldViewPr snapToGrid="0" showGuides="1">
      <p:cViewPr varScale="1">
        <p:scale>
          <a:sx n="101" d="100"/>
          <a:sy n="101" d="100"/>
        </p:scale>
        <p:origin x="536" y="192"/>
      </p:cViewPr>
      <p:guideLst>
        <p:guide orient="horz" pos="1003"/>
        <p:guide orient="horz" pos="323"/>
        <p:guide orient="horz" pos="4006"/>
        <p:guide pos="392"/>
        <p:guide pos="4175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2652" y="78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r>
              <a:rPr lang="en-US" i="0"/>
              <a:t>Progress</a:t>
            </a:r>
            <a:endParaRPr lang="en-US" i="0" dirty="0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D2F5EF90-0EF8-4688-ABBA-2D94A5D7A6DA}" type="slidenum">
              <a:rPr lang="en-US" i="0"/>
              <a:pPr>
                <a:defRPr/>
              </a:pPr>
              <a:t>‹#›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1407136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0" y="700088"/>
            <a:ext cx="62055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4363"/>
            <a:ext cx="5154613" cy="418941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66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50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</a:t>
            </a:r>
          </a:p>
          <a:p>
            <a:r>
              <a:rPr lang="en-US" dirty="0"/>
              <a:t>$1,500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6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62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Lightwear</a:t>
            </a:r>
            <a:r>
              <a:rPr lang="en-US" dirty="0"/>
              <a:t>, </a:t>
            </a:r>
            <a:r>
              <a:rPr lang="en-US" dirty="0" err="1"/>
              <a:t>Lightpack</a:t>
            </a:r>
            <a:endParaRPr lang="en-US" dirty="0"/>
          </a:p>
          <a:p>
            <a:r>
              <a:rPr lang="en-US" dirty="0"/>
              <a:t>Raised</a:t>
            </a:r>
            <a:r>
              <a:rPr lang="en-US" baseline="0" dirty="0"/>
              <a:t> ~$2 billion to 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9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shipped</a:t>
            </a:r>
            <a:r>
              <a:rPr lang="en-US" baseline="0" dirty="0"/>
              <a:t> with iOS 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August</a:t>
            </a:r>
            <a:r>
              <a:rPr lang="en-US" baseline="0" dirty="0"/>
              <a:t> 2017</a:t>
            </a:r>
          </a:p>
          <a:p>
            <a:r>
              <a:rPr lang="en-US" baseline="0" dirty="0"/>
              <a:t>Today is still in a “developer preview”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80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iOS limitation—A9 chip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58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41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6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1974 Cleveland Indians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Ivan Sutherland, 1968</a:t>
            </a:r>
          </a:p>
          <a:p>
            <a:r>
              <a:rPr lang="en-US" dirty="0"/>
              <a:t>Had to be suspended from the ceiling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5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Fox acquired rights to the NHL in 1994</a:t>
            </a:r>
          </a:p>
          <a:p>
            <a:r>
              <a:rPr lang="en-US" dirty="0"/>
              <a:t>Used for two NHL seasons (96–97,</a:t>
            </a:r>
            <a:r>
              <a:rPr lang="en-US" baseline="0" dirty="0"/>
              <a:t> 97–98)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3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infrared technology to follow LED lights that were imbedded inside the puck. They pulsed 30 times per second as modified cameras picked up the signal</a:t>
            </a:r>
          </a:p>
          <a:p>
            <a:endParaRPr lang="en-US" dirty="0"/>
          </a:p>
          <a:p>
            <a:r>
              <a:rPr lang="en-US" dirty="0"/>
              <a:t>the pucks were not re-usable, and only had a battery life of around 18 minutes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41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1974 Cleveland Indians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1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0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 BMW</a:t>
            </a:r>
            <a:r>
              <a:rPr lang="en-US" baseline="0" dirty="0"/>
              <a:t> first commercial application</a:t>
            </a:r>
          </a:p>
          <a:p>
            <a:r>
              <a:rPr lang="en-US" baseline="0" dirty="0"/>
              <a:t>Used computer webcam</a:t>
            </a:r>
          </a:p>
          <a:p>
            <a:r>
              <a:rPr lang="en-US" baseline="0" dirty="0"/>
              <a:t>IE Only ActiveX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3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  <a:p>
            <a:r>
              <a:rPr lang="en-US" dirty="0"/>
              <a:t>Disney</a:t>
            </a:r>
          </a:p>
          <a:p>
            <a:r>
              <a:rPr lang="en-US" dirty="0"/>
              <a:t>Times Square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1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6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sz="2798"/>
              <a:t>Click to edit Master text styles</a:t>
            </a:r>
          </a:p>
          <a:p>
            <a:pPr lvl="1"/>
            <a:r>
              <a:rPr lang="en-US" sz="2798"/>
              <a:t>Second level</a:t>
            </a:r>
          </a:p>
          <a:p>
            <a:pPr lvl="2"/>
            <a:r>
              <a:rPr lang="en-US" sz="2798"/>
              <a:t>Third level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1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endParaRPr lang="en-US" noProof="0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marL="342694" marR="0" lvl="0" indent="-342694" algn="r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Tx/>
              <a:buFont typeface="Wingdings" pitchFamily="2" charset="2"/>
              <a:buNone/>
              <a:tabLst/>
              <a:defRPr/>
            </a:pP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 dirty="0" err="1"/>
              <a:t>Tdit</a:t>
            </a:r>
            <a:r>
              <a:rPr lang="en-US" dirty="0"/>
              <a:t> Master Text Styles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3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Purple">
    <p:bg>
      <p:bgPr>
        <a:solidFill>
          <a:srgbClr val="5F2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3225" y="3073400"/>
            <a:ext cx="7975600" cy="3784600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86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 dirty="0">
              <a:solidFill>
                <a:srgbClr val="1B1D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  <p:sldLayoutId id="2147483967" r:id="rId3"/>
    <p:sldLayoutId id="2147483964" r:id="rId4"/>
    <p:sldLayoutId id="2147483954" r:id="rId5"/>
    <p:sldLayoutId id="2147483955" r:id="rId6"/>
    <p:sldLayoutId id="2147483956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  <p:sldLayoutId id="2147483983" r:id="rId18"/>
    <p:sldLayoutId id="2147483984" r:id="rId19"/>
    <p:sldLayoutId id="2147483985" r:id="rId20"/>
    <p:sldLayoutId id="2147483961" r:id="rId21"/>
    <p:sldLayoutId id="2147483986" r:id="rId22"/>
    <p:sldLayoutId id="2147483987" r:id="rId23"/>
    <p:sldLayoutId id="2147483962" r:id="rId24"/>
    <p:sldLayoutId id="2147483988" r:id="rId25"/>
    <p:sldLayoutId id="2147483990" r:id="rId26"/>
    <p:sldLayoutId id="2147483991" r:id="rId2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eable.com/ar/everything-you-need-to-know-about-augmented-reali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espn.com/nhl/story/_/id/21080555/nhl-bring-back-infamous-glow-puc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slate.com/articles/sports/sports_nut/2014/01/foxtrax_glowing_puck_was_it_the_worst_blunder_in_tv_sports_history_or_wa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obraithwaite.com/creative-marketing-saved-nfls-yellow-first-line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mashable.com/2013/09/25/yellow-first-down-line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technabob.com/blog/2008/12/17/mini-augmented-reality-ads-hit-newstand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mashable.com/2012/04/04/google-glasses-project-glass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7642" y="1987564"/>
            <a:ext cx="7986459" cy="1876740"/>
          </a:xfrm>
        </p:spPr>
        <p:txBody>
          <a:bodyPr>
            <a:normAutofit/>
          </a:bodyPr>
          <a:lstStyle/>
          <a:p>
            <a:r>
              <a:rPr lang="en-US" sz="5400" dirty="0"/>
              <a:t>Is Augmented Reality the Future?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667642" y="3864304"/>
            <a:ext cx="32474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/>
              <a:t>TJ </a:t>
            </a:r>
            <a:r>
              <a:rPr lang="en-US" i="0" dirty="0" err="1"/>
              <a:t>VanToll</a:t>
            </a:r>
            <a:r>
              <a:rPr lang="en-US" i="0" dirty="0"/>
              <a:t> (@</a:t>
            </a:r>
            <a:r>
              <a:rPr lang="en-US" i="0" dirty="0" err="1"/>
              <a:t>tjvantoll</a:t>
            </a:r>
            <a:r>
              <a:rPr lang="en-US" i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46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r="22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07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5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Title 5"/>
          <p:cNvSpPr txBox="1">
            <a:spLocks/>
          </p:cNvSpPr>
          <p:nvPr/>
        </p:nvSpPr>
        <p:spPr>
          <a:xfrm>
            <a:off x="1847357" y="645736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3"/>
              </a:rPr>
              <a:t>https://www.wareable.com/ar/everything-you-need-to-know-about-augmented-reality</a:t>
            </a:r>
            <a:r>
              <a:rPr lang="en-US" sz="1400" b="0" i="0" kern="0" dirty="0"/>
              <a:t> 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906"/>
          <a:stretch>
            <a:fillRect/>
          </a:stretch>
        </p:blipFill>
        <p:spPr>
          <a:xfrm>
            <a:off x="1292772" y="457200"/>
            <a:ext cx="9538138" cy="5365203"/>
          </a:xfrm>
        </p:spPr>
      </p:pic>
    </p:spTree>
    <p:extLst>
      <p:ext uri="{BB962C8B-B14F-4D97-AF65-F5344CB8AC3E}">
        <p14:creationId xmlns:p14="http://schemas.microsoft.com/office/powerpoint/2010/main" val="30400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2025" y="0"/>
            <a:ext cx="9127949" cy="6845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3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47357" y="6457362"/>
            <a:ext cx="8497285" cy="400638"/>
          </a:xfrm>
        </p:spPr>
        <p:txBody>
          <a:bodyPr>
            <a:norm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Image from </a:t>
            </a:r>
            <a:r>
              <a:rPr lang="en-US" sz="1400" b="0" dirty="0">
                <a:solidFill>
                  <a:schemeClr val="bg1"/>
                </a:solidFill>
                <a:hlinkClick r:id="rId4"/>
              </a:rPr>
              <a:t>http://www.espn.com/nhl/story/_/id/21080555/nhl-bring-back-infamous-glow-puck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078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95B78C-6551-5D41-841B-893B5631FE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9" b="13659"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2F8C72-56F4-4749-A0C6-55861AB12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70" y="37562"/>
            <a:ext cx="6952170" cy="6271798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DDD35499-055E-CB49-952A-0BE4BA31352A}"/>
              </a:ext>
            </a:extLst>
          </p:cNvPr>
          <p:cNvSpPr txBox="1">
            <a:spLocks/>
          </p:cNvSpPr>
          <p:nvPr/>
        </p:nvSpPr>
        <p:spPr>
          <a:xfrm>
            <a:off x="1857517" y="6187440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4"/>
              </a:rPr>
              <a:t>http://www.slate.com/articles/sports/sports_nut/2014/01/foxtrax_glowing_puck_was_it_the_worst_blunder_in_tv_sports_history_or_was.html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421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" r="1950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0" y="0"/>
            <a:ext cx="10909738" cy="68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1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0" y="292608"/>
            <a:ext cx="10013696" cy="5632704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2369850" y="6119034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Image from</a:t>
            </a:r>
            <a:r>
              <a:rPr lang="en-US" sz="1400" b="0" i="0" kern="0" dirty="0">
                <a:solidFill>
                  <a:schemeClr val="bg1"/>
                </a:solidFill>
              </a:rPr>
              <a:t> </a:t>
            </a:r>
            <a:r>
              <a:rPr lang="en-US" sz="1400" b="0" i="0" kern="0" dirty="0">
                <a:solidFill>
                  <a:schemeClr val="bg1"/>
                </a:solidFill>
                <a:hlinkClick r:id="rId3"/>
              </a:rPr>
              <a:t>https://gobraithwaite.com/creative-marketing-saved-nfls-yellow-first-line/</a:t>
            </a:r>
            <a:r>
              <a:rPr lang="en-US" sz="1400" b="0" i="0" kern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812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98633" y="1797268"/>
            <a:ext cx="10562897" cy="3421117"/>
          </a:xfrm>
        </p:spPr>
        <p:txBody>
          <a:bodyPr>
            <a:normAutofit/>
          </a:bodyPr>
          <a:lstStyle/>
          <a:p>
            <a:r>
              <a:rPr lang="en-US" b="0" dirty="0"/>
              <a:t>“It probably cost the broadcaster </a:t>
            </a:r>
            <a:r>
              <a:rPr lang="en-US" b="0" dirty="0">
                <a:solidFill>
                  <a:schemeClr val="accent1"/>
                </a:solidFill>
              </a:rPr>
              <a:t>$25,000-$30,000 for a weekend</a:t>
            </a:r>
            <a:r>
              <a:rPr lang="en-US" b="0" dirty="0"/>
              <a:t> back then. </a:t>
            </a:r>
          </a:p>
          <a:p>
            <a:r>
              <a:rPr lang="en-US" b="0" dirty="0"/>
              <a:t>We had to roll out an entire truck to make it work for games in the early days. It was five racks of equipment, a lot of engineers, a traveling circus.”</a:t>
            </a:r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3691540" y="6331237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>
                <a:solidFill>
                  <a:schemeClr val="bg1"/>
                </a:solidFill>
              </a:rPr>
              <a:t>Source: </a:t>
            </a:r>
            <a:r>
              <a:rPr lang="en-US" sz="1400" b="0" i="0" kern="0" dirty="0">
                <a:solidFill>
                  <a:schemeClr val="bg1"/>
                </a:solidFill>
                <a:hlinkClick r:id="rId2"/>
              </a:rPr>
              <a:t>http://mashable.com/2013/09/25/yellow-first-down-line/</a:t>
            </a:r>
            <a:r>
              <a:rPr lang="en-US" sz="1400" b="0" i="0" kern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235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5571" y="3058511"/>
            <a:ext cx="10562897" cy="693684"/>
          </a:xfrm>
        </p:spPr>
        <p:txBody>
          <a:bodyPr>
            <a:normAutofit/>
          </a:bodyPr>
          <a:lstStyle/>
          <a:p>
            <a:r>
              <a:rPr lang="en-US" b="0" dirty="0"/>
              <a:t>“Now it's basically one computer”</a:t>
            </a:r>
          </a:p>
        </p:txBody>
      </p:sp>
    </p:spTree>
    <p:extLst>
      <p:ext uri="{BB962C8B-B14F-4D97-AF65-F5344CB8AC3E}">
        <p14:creationId xmlns:p14="http://schemas.microsoft.com/office/powerpoint/2010/main" val="909789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52" y="242177"/>
            <a:ext cx="8979776" cy="5836854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2360706" y="645736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4"/>
              </a:rPr>
              <a:t>https://technabob.com/blog/2008/12/17/mini-augmented-reality-ads-hit-newstands/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260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882B9-BE3A-F944-89DD-BC7608BAF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28" y="0"/>
            <a:ext cx="6679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31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4762"/>
            <a:ext cx="12183532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8825" cy="6851403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3227809" y="6450764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4"/>
              </a:rPr>
              <a:t>http://mashable.com/2012/04/04/google-glasses-project-glass/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8380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r="8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419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11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31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04800"/>
            <a:ext cx="94996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87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88825" cy="64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4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0"/>
            <a:ext cx="553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21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11504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52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lane&#10;&#10;Description automatically generated">
            <a:extLst>
              <a:ext uri="{FF2B5EF4-FFF2-40B4-BE49-F238E27FC236}">
                <a16:creationId xmlns:a16="http://schemas.microsoft.com/office/drawing/2014/main" id="{E710845C-0B02-4542-9027-B111B65FC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" y="0"/>
            <a:ext cx="12008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2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1D076E-DC6B-8247-BF09-27A48362E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49" y="0"/>
            <a:ext cx="7103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8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DED5AD2-AE16-6A4E-8633-239BF842C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20" y="912906"/>
            <a:ext cx="6709584" cy="50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44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890877"/>
            <a:ext cx="10948386" cy="351669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strike="sngStrike" dirty="0"/>
              <a:t>Brief history of AR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AR today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AR apps w/JS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94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26124"/>
            <a:ext cx="1089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7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9643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03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F2888-F893-B74D-8B00-6172C94DC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56" y="0"/>
            <a:ext cx="9431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3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endParaRPr lang="en-US" dirty="0"/>
          </a:p>
          <a:p>
            <a:pPr lvl="1"/>
            <a:r>
              <a:rPr lang="en-US" dirty="0"/>
              <a:t>iPhone 6S+</a:t>
            </a:r>
          </a:p>
          <a:p>
            <a:pPr lvl="1"/>
            <a:r>
              <a:rPr lang="en-US" dirty="0"/>
              <a:t>iPad Pros and Generation 5+ regular iPads</a:t>
            </a:r>
          </a:p>
          <a:p>
            <a:r>
              <a:rPr lang="en-US" dirty="0" err="1"/>
              <a:t>ARCore</a:t>
            </a:r>
            <a:endParaRPr lang="en-US" dirty="0"/>
          </a:p>
          <a:p>
            <a:pPr lvl="1"/>
            <a:r>
              <a:rPr lang="en-US" dirty="0"/>
              <a:t>Pixel+</a:t>
            </a:r>
          </a:p>
          <a:p>
            <a:pPr lvl="1"/>
            <a:r>
              <a:rPr lang="en-US" dirty="0"/>
              <a:t>Galaxy S8, S8+, Note8, S7 and S7 edge</a:t>
            </a:r>
          </a:p>
        </p:txBody>
      </p:sp>
    </p:spTree>
    <p:extLst>
      <p:ext uri="{BB962C8B-B14F-4D97-AF65-F5344CB8AC3E}">
        <p14:creationId xmlns:p14="http://schemas.microsoft.com/office/powerpoint/2010/main" val="718937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03" y="418844"/>
            <a:ext cx="5403631" cy="3355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0" y="542851"/>
            <a:ext cx="2997011" cy="4130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56" y="2608134"/>
            <a:ext cx="5678489" cy="44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9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EB670-BEE1-4F44-80A6-828D4C76A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08" y="0"/>
            <a:ext cx="9084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31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FB208-2B7C-9448-A59A-C6AC7E6C1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603250"/>
            <a:ext cx="96647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61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890877"/>
            <a:ext cx="10948386" cy="351669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strike="sngStrike" dirty="0"/>
              <a:t>Brief history of AR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strike="sngStrike" dirty="0"/>
              <a:t>AR today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AR apps w/JS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50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07" y="974088"/>
            <a:ext cx="4637844" cy="46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DD92F9-A677-C24F-867C-294BC5863ACF}"/>
              </a:ext>
            </a:extLst>
          </p:cNvPr>
          <p:cNvSpPr txBox="1"/>
          <p:nvPr/>
        </p:nvSpPr>
        <p:spPr bwMode="auto">
          <a:xfrm>
            <a:off x="1041642" y="2616200"/>
            <a:ext cx="993092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000" i="0" dirty="0"/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322641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34" y="2406867"/>
            <a:ext cx="1954487" cy="1954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953131"/>
            <a:ext cx="5299294" cy="8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62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34" y="0"/>
            <a:ext cx="9509387" cy="73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22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71" y="-157655"/>
            <a:ext cx="9753091" cy="7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54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84616-23FD-4B41-8AF3-6C309D946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5335892" cy="494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40ABC-0102-6C43-90B5-462C82AC8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892" y="1047750"/>
            <a:ext cx="672445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24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412B5-3A0A-7942-8813-99FDE1B00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8" y="0"/>
            <a:ext cx="1073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51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RKit testing—Going Crazy with 3D Models">
            <a:hlinkClick r:id="" action="ppaction://media"/>
            <a:extLst>
              <a:ext uri="{FF2B5EF4-FFF2-40B4-BE49-F238E27FC236}">
                <a16:creationId xmlns:a16="http://schemas.microsoft.com/office/drawing/2014/main" id="{CCCB3717-6651-B747-8090-FA039C78E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35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3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1CEE-2A03-534E-9CD9-167F3C53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47AB-B014-B746-B35E-D5DC6E567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is cool.</a:t>
            </a:r>
          </a:p>
          <a:p>
            <a:r>
              <a:rPr lang="en-US" dirty="0"/>
              <a:t>AR is hard.</a:t>
            </a:r>
          </a:p>
          <a:p>
            <a:r>
              <a:rPr lang="en-US" dirty="0"/>
              <a:t>It’s probably a few years before AR is simple enough for your average developer to build something compelling with.</a:t>
            </a:r>
          </a:p>
        </p:txBody>
      </p:sp>
    </p:spTree>
    <p:extLst>
      <p:ext uri="{BB962C8B-B14F-4D97-AF65-F5344CB8AC3E}">
        <p14:creationId xmlns:p14="http://schemas.microsoft.com/office/powerpoint/2010/main" val="3822610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9" y="126125"/>
            <a:ext cx="995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9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64760" y="2783106"/>
            <a:ext cx="3156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0" dirty="0">
                <a:latin typeface="Avenir Roman" charset="0"/>
                <a:ea typeface="Avenir Roman" charset="0"/>
                <a:cs typeface="Avenir Roman" charset="0"/>
              </a:rPr>
              <a:t>Thanks! 😊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4280" y="3490992"/>
            <a:ext cx="197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0" dirty="0">
                <a:solidFill>
                  <a:schemeClr val="accent5"/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i="0" dirty="0" err="1">
                <a:solidFill>
                  <a:schemeClr val="accent5"/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endParaRPr lang="en-US" sz="3200" i="0" dirty="0">
              <a:solidFill>
                <a:schemeClr val="accent5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20" y="50673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318" y="2042140"/>
            <a:ext cx="2347940" cy="2337949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63500" cap="rnd">
            <a:solidFill>
              <a:srgbClr val="3D59F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779858" y="2318499"/>
            <a:ext cx="4659563" cy="206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99" b="1" dirty="0">
                <a:latin typeface="+mj-lt"/>
                <a:ea typeface="Avenir Roman" charset="0"/>
                <a:cs typeface="Avenir Roman" charset="0"/>
              </a:rPr>
              <a:t>TJ </a:t>
            </a:r>
            <a:r>
              <a:rPr lang="en-US" sz="4399" b="1" dirty="0" err="1">
                <a:latin typeface="+mj-lt"/>
                <a:ea typeface="Avenir Roman" charset="0"/>
                <a:cs typeface="Avenir Roman" charset="0"/>
              </a:rPr>
              <a:t>VanToll</a:t>
            </a:r>
            <a:r>
              <a:rPr lang="en-US" sz="4399" b="1" dirty="0">
                <a:latin typeface="+mj-lt"/>
                <a:ea typeface="Avenir Roman" charset="0"/>
                <a:cs typeface="Avenir Roman" charset="0"/>
              </a:rPr>
              <a:t> ⚡️</a:t>
            </a:r>
          </a:p>
          <a:p>
            <a:pPr algn="ctr"/>
            <a:r>
              <a:rPr lang="en-US" sz="2399" i="0" dirty="0">
                <a:latin typeface="+mj-lt"/>
                <a:ea typeface="Avenir Roman" charset="0"/>
                <a:cs typeface="Avenir Roman" charset="0"/>
              </a:rPr>
              <a:t>Principal Developer Advocate</a:t>
            </a:r>
          </a:p>
          <a:p>
            <a:pPr algn="ctr"/>
            <a:r>
              <a:rPr lang="en-US" sz="3199" b="1" i="0" dirty="0">
                <a:solidFill>
                  <a:srgbClr val="6E83FF"/>
                </a:solidFill>
                <a:latin typeface="+mj-lt"/>
                <a:ea typeface="Avenir Roman" charset="0"/>
                <a:cs typeface="Avenir Roman" charset="0"/>
              </a:rPr>
              <a:t>@</a:t>
            </a:r>
            <a:r>
              <a:rPr lang="en-US" sz="3199" b="1" i="0" dirty="0" err="1">
                <a:solidFill>
                  <a:srgbClr val="6E83FF"/>
                </a:solidFill>
                <a:latin typeface="+mj-lt"/>
                <a:ea typeface="Avenir Roman" charset="0"/>
                <a:cs typeface="Avenir Roman" charset="0"/>
              </a:rPr>
              <a:t>tjvantoll</a:t>
            </a:r>
            <a:endParaRPr lang="en-US" sz="3199" b="1" i="0" dirty="0">
              <a:solidFill>
                <a:srgbClr val="6E83FF"/>
              </a:solidFill>
              <a:latin typeface="+mj-lt"/>
              <a:ea typeface="Avenir Roman" charset="0"/>
              <a:cs typeface="Avenir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21" y="5854878"/>
            <a:ext cx="2500315" cy="8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1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9B0F3-D3EA-D547-A26E-37E9F01BF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313" y="1966108"/>
            <a:ext cx="2859089" cy="28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6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0FEEB-2AB4-9741-8F67-9C60834A7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22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6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890877"/>
            <a:ext cx="10948386" cy="351669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dirty="0"/>
              <a:t>Brief history of AR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AR today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AR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9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12986" y="2334492"/>
            <a:ext cx="7562852" cy="23408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Augmented Reality (AR)</a:t>
            </a:r>
            <a:r>
              <a:rPr lang="en-US" dirty="0"/>
              <a:t> is the integration of digital information with the user’s environment in real time.</a:t>
            </a:r>
          </a:p>
        </p:txBody>
      </p:sp>
    </p:spTree>
    <p:extLst>
      <p:ext uri="{BB962C8B-B14F-4D97-AF65-F5344CB8AC3E}">
        <p14:creationId xmlns:p14="http://schemas.microsoft.com/office/powerpoint/2010/main" val="87550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gress PowerPoint Template September 2017 09.05.17 [Read-Only]" id="{80CB35DB-E7E4-4CEE-9059-57231EC0655C}" vid="{B72F20FD-AE53-42FF-AD1E-7A5A40F81FD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7500574B4721043A1B2E65B865EB440010003476895775C2446B96EE1200BFBC494" ma:contentTypeVersion="49" ma:contentTypeDescription="Create a new document." ma:contentTypeScope="" ma:versionID="377ba89ba879a838786c58561a7d97b6">
  <xsd:schema xmlns:xsd="http://www.w3.org/2001/XMLSchema" xmlns:xs="http://www.w3.org/2001/XMLSchema" xmlns:p="http://schemas.microsoft.com/office/2006/metadata/properties" xmlns:ns2="0dfb052e-cb13-4d19-82cf-940ca1bb85b7" xmlns:ns3="9e282a2b-0d30-4048-ad8b-cd441d000a08" xmlns:ns4="9e244160-759d-472e-925e-0993d518e217" targetNamespace="http://schemas.microsoft.com/office/2006/metadata/properties" ma:root="true" ma:fieldsID="a7fd2dd7e61343e11d7c9e99d21fa2fc" ns2:_="" ns3:_="" ns4:_="">
    <xsd:import namespace="0dfb052e-cb13-4d19-82cf-940ca1bb85b7"/>
    <xsd:import namespace="9e282a2b-0d30-4048-ad8b-cd441d000a08"/>
    <xsd:import namespace="9e244160-759d-472e-925e-0993d518e217"/>
    <xsd:element name="properties">
      <xsd:complexType>
        <xsd:sequence>
          <xsd:element name="documentManagement">
            <xsd:complexType>
              <xsd:all>
                <xsd:element ref="ns2:MetaDescription" minOccurs="0"/>
                <xsd:element ref="ns2:Location1_0" minOccurs="0"/>
                <xsd:element ref="ns2:TaxCatchAll" minOccurs="0"/>
                <xsd:element ref="ns2:Policy" minOccurs="0"/>
                <xsd:element ref="ns2:Category1_0" minOccurs="0"/>
                <xsd:element ref="ns2:Summary" minOccurs="0"/>
                <xsd:element ref="ns2:ContentType1_0" minOccurs="0"/>
                <xsd:element ref="ns2:Solution_0" minOccurs="0"/>
                <xsd:element ref="ns2:Industry_0" minOccurs="0"/>
                <xsd:element ref="ns2:TaxCatchAllLabel" minOccurs="0"/>
                <xsd:element ref="ns2:c60905045b3141dfb44ebee3a51fd0a7" minOccurs="0"/>
                <xsd:element ref="ns2:g7620f54b84d4877b8ce49e3874564d0" minOccurs="0"/>
                <xsd:element ref="ns2:m3946e80dba8470d9700658463930af8" minOccurs="0"/>
                <xsd:element ref="ns2:l58a9cb184754a90a3d0c9fae6dfc0fc" minOccurs="0"/>
                <xsd:element ref="ns2:e88edf6f69774249aa5a94de92e0b3ee" minOccurs="0"/>
                <xsd:element ref="ns2:h2f9ec3728094124b933b9cf7e867a92" minOccurs="0"/>
                <xsd:element ref="ns2:efbf5ec808454fc39dd6e73fb30f9800" minOccurs="0"/>
                <xsd:element ref="ns2:h847452f74b44b57bc4a2a741f9c94e9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b052e-cb13-4d19-82cf-940ca1bb85b7" elementFormDefault="qualified">
    <xsd:import namespace="http://schemas.microsoft.com/office/2006/documentManagement/types"/>
    <xsd:import namespace="http://schemas.microsoft.com/office/infopath/2007/PartnerControls"/>
    <xsd:element name="MetaDescription" ma:index="4" nillable="true" ma:displayName="Meta Description" ma:hidden="true" ma:internalName="MetaDescription" ma:readOnly="false">
      <xsd:simpleType>
        <xsd:restriction base="dms:Note"/>
      </xsd:simpleType>
    </xsd:element>
    <xsd:element name="Location1_0" ma:index="6" nillable="true" ma:taxonomy="true" ma:internalName="Location1_0" ma:taxonomyFieldName="Location1" ma:displayName="Location" ma:readOnly="false" ma:fieldId="{4a19d0fd-e2d8-4bdf-9d9f-62784e6d291e}" ma:taxonomyMulti="true" ma:sspId="c28caf4e-97a5-482b-b76c-1611355cdda6" ma:termSetId="5d5ade69-8899-4ea1-b4cd-6f75a73c567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5a6fbd45-8148-49f2-9d71-c89d30ccd127}" ma:internalName="TaxCatchAll" ma:showField="CatchAllData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olicy" ma:index="8" nillable="true" ma:displayName="Policy" ma:internalName="Policy" ma:readOnly="false">
      <xsd:simpleType>
        <xsd:restriction base="dms:Boolean"/>
      </xsd:simpleType>
    </xsd:element>
    <xsd:element name="Category1_0" ma:index="10" nillable="true" ma:taxonomy="true" ma:internalName="Category1_0" ma:taxonomyFieldName="Category1" ma:displayName="Category" ma:readOnly="false" ma:fieldId="{76361ab5-a999-4bf4-b0a9-d3c0bdaba2c4}" ma:taxonomyMulti="true" ma:sspId="c28caf4e-97a5-482b-b76c-1611355cdda6" ma:termSetId="1572b638-1401-4969-aa89-db18e7f6a1ce" ma:anchorId="31a2e036-7419-4c75-9a05-8f1ac47321f7" ma:open="false" ma:isKeyword="false">
      <xsd:complexType>
        <xsd:sequence>
          <xsd:element ref="pc:Terms" minOccurs="0" maxOccurs="1"/>
        </xsd:sequence>
      </xsd:complexType>
    </xsd:element>
    <xsd:element name="Summary" ma:index="11" nillable="true" ma:displayName="Summary" ma:internalName="Summary" ma:readOnly="false">
      <xsd:simpleType>
        <xsd:restriction base="dms:Unknown"/>
      </xsd:simpleType>
    </xsd:element>
    <xsd:element name="ContentType1_0" ma:index="13" nillable="true" ma:taxonomy="true" ma:internalName="ContentType1_0" ma:taxonomyFieldName="ContentType1" ma:displayName="Content Type" ma:readOnly="false" ma:fieldId="{11444373-c56f-4b66-a200-4ad1b94ffae6}" ma:taxonomyMulti="true" ma:sspId="c28caf4e-97a5-482b-b76c-1611355cdda6" ma:termSetId="a8ef4eb4-ec32-4700-85c6-2a80481fa7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lution_0" ma:index="15" nillable="true" ma:taxonomy="true" ma:internalName="Solution_0" ma:taxonomyFieldName="Solution0" ma:displayName="Solution" ma:readOnly="false" ma:fieldId="{08ee8523-5519-4869-bd80-fd97b8eed69f}" ma:taxonomyMulti="true" ma:sspId="c28caf4e-97a5-482b-b76c-1611355cdda6" ma:termSetId="f17f8854-3894-4535-bae0-80545d600d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dustry_0" ma:index="17" nillable="true" ma:taxonomy="true" ma:internalName="Industry_0" ma:taxonomyFieldName="Industry" ma:displayName="Industry" ma:readOnly="false" ma:fieldId="{54782f52-600e-43b5-a6fd-b215e0434802}" ma:taxonomyMulti="true" ma:sspId="c28caf4e-97a5-482b-b76c-1611355cdda6" ma:termSetId="5d315633-6a67-4a63-95ca-fb8755b869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description="" ma:hidden="true" ma:list="{5a6fbd45-8148-49f2-9d71-c89d30ccd127}" ma:internalName="TaxCatchAllLabel" ma:readOnly="true" ma:showField="CatchAllDataLabel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60905045b3141dfb44ebee3a51fd0a7" ma:index="19" nillable="true" ma:taxonomy="true" ma:internalName="c60905045b3141dfb44ebee3a51fd0a7" ma:taxonomyFieldName="IndustrySolution" ma:displayName="IndustrySolution" ma:readOnly="false" ma:fieldId="{c6090504-5b31-41df-b44e-bee3a51fd0a7}" ma:taxonomyMulti="true" ma:sspId="c28caf4e-97a5-482b-b76c-1611355cdda6" ma:termSetId="c25c5a4a-9f83-4e95-98f0-96715ed6b3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7620f54b84d4877b8ce49e3874564d0" ma:index="22" nillable="true" ma:taxonomy="true" ma:internalName="g7620f54b84d4877b8ce49e3874564d0" ma:taxonomyFieldName="OpenEdgeModule" ma:displayName="OpenEdgeModule" ma:readOnly="false" ma:fieldId="{07620f54-b84d-4877-b8ce-49e3874564d0}" ma:taxonomyMulti="true" ma:sspId="c28caf4e-97a5-482b-b76c-1611355cdda6" ma:termSetId="a840b9cb-4d8b-4201-8516-62701ebaa3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46e80dba8470d9700658463930af8" ma:index="23" nillable="true" ma:taxonomy="true" ma:internalName="m3946e80dba8470d9700658463930af8" ma:taxonomyFieldName="Portal_x0020_Audience" ma:displayName="Portal Audience" ma:readOnly="false" ma:fieldId="{63946e80-dba8-470d-9700-658463930af8}" ma:taxonomyMulti="true" ma:sspId="c28caf4e-97a5-482b-b76c-1611355cdda6" ma:termSetId="d25a54c7-5e31-4992-b8a5-ef130e5b0b3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58a9cb184754a90a3d0c9fae6dfc0fc" ma:index="25" nillable="true" ma:taxonomy="true" ma:internalName="l58a9cb184754a90a3d0c9fae6dfc0fc" ma:taxonomyFieldName="Partner_x0020_Empowerment" ma:displayName="Partner Empowerment" ma:readOnly="false" ma:fieldId="{558a9cb1-8475-4a90-a3d0-c9fae6dfc0fc}" ma:taxonomyMulti="true" ma:sspId="c28caf4e-97a5-482b-b76c-1611355cdda6" ma:termSetId="7b97e60c-ed00-4a30-8a22-7d6dbed948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88edf6f69774249aa5a94de92e0b3ee" ma:index="27" nillable="true" ma:taxonomy="true" ma:internalName="e88edf6f69774249aa5a94de92e0b3ee" ma:taxonomyFieldName="BusinessLine" ma:displayName="Business Line" ma:readOnly="false" ma:fieldId="{e88edf6f-6977-4249-aa5a-94de92e0b3ee}" ma:taxonomyMulti="true" ma:sspId="c28caf4e-97a5-482b-b76c-1611355cdda6" ma:termSetId="5d80bd60-09df-46af-8b89-71a6f1477ec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f9ec3728094124b933b9cf7e867a92" ma:index="29" nillable="true" ma:taxonomy="true" ma:internalName="h2f9ec3728094124b933b9cf7e867a92" ma:taxonomyFieldName="HorizontalUseCase" ma:displayName="Horizontal Use Case" ma:readOnly="false" ma:fieldId="{12f9ec37-2809-4124-b933-b9cf7e867a92}" ma:taxonomyMulti="true" ma:sspId="c28caf4e-97a5-482b-b76c-1611355cdda6" ma:termSetId="221aa4b5-d2eb-4da5-9165-0ca0afd7ff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bf5ec808454fc39dd6e73fb30f9800" ma:index="31" nillable="true" ma:taxonomy="true" ma:internalName="efbf5ec808454fc39dd6e73fb30f9800" ma:taxonomyFieldName="GFOResourceTags" ma:displayName="GFO Resource Tags" ma:readOnly="false" ma:fieldId="{efbf5ec8-0845-4fc3-9dd6-e73fb30f9800}" ma:taxonomyMulti="true" ma:sspId="c28caf4e-97a5-482b-b76c-1611355cdda6" ma:termSetId="342f8e7f-1635-45ba-8819-3ee15cf1e9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47452f74b44b57bc4a2a741f9c94e9" ma:index="33" nillable="true" ma:taxonomy="true" ma:internalName="h847452f74b44b57bc4a2a741f9c94e9" ma:taxonomyFieldName="Visibility" ma:displayName="Visibility" ma:readOnly="false" ma:default="-1;#Internal|a223e987-c30f-4fcd-8089-a373931e9ab5" ma:fieldId="{1847452f-74b4-4b57-bc4a-2a741f9c94e9}" ma:sspId="c28caf4e-97a5-482b-b76c-1611355cdda6" ma:termSetId="269460bf-6522-4054-a841-49537bf7e14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82a2b-0d30-4048-ad8b-cd441d000a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44160-759d-472e-925e-0993d518e217" elementFormDefault="qualified">
    <xsd:import namespace="http://schemas.microsoft.com/office/2006/documentManagement/types"/>
    <xsd:import namespace="http://schemas.microsoft.com/office/infopath/2007/PartnerControls"/>
    <xsd:element name="SharedWithUsers" ma:index="3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c28caf4e-97a5-482b-b76c-1611355cdda6" ContentTypeId="0x01010077500574B4721043A1B2E65B865EB440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e244160-759d-472e-925e-0993d518e217">
      <UserInfo>
        <DisplayName>George St Maurice</DisplayName>
        <AccountId>195</AccountId>
        <AccountType/>
      </UserInfo>
    </SharedWithUsers>
    <l58a9cb184754a90a3d0c9fae6dfc0fc xmlns="0dfb052e-cb13-4d19-82cf-940ca1bb85b7">
      <Terms xmlns="http://schemas.microsoft.com/office/infopath/2007/PartnerControls"/>
    </l58a9cb184754a90a3d0c9fae6dfc0fc>
    <efbf5ec808454fc39dd6e73fb30f9800 xmlns="0dfb052e-cb13-4d19-82cf-940ca1bb85b7">
      <Terms xmlns="http://schemas.microsoft.com/office/infopath/2007/PartnerControls"/>
    </efbf5ec808454fc39dd6e73fb30f9800>
    <MetaDescription xmlns="0dfb052e-cb13-4d19-82cf-940ca1bb85b7" xsi:nil="true"/>
    <ContentType1_0 xmlns="0dfb052e-cb13-4d19-82cf-940ca1bb85b7">
      <Terms xmlns="http://schemas.microsoft.com/office/infopath/2007/PartnerControls"/>
    </ContentType1_0>
    <Industry_0 xmlns="0dfb052e-cb13-4d19-82cf-940ca1bb85b7">
      <Terms xmlns="http://schemas.microsoft.com/office/infopath/2007/PartnerControls"/>
    </Industry_0>
    <g7620f54b84d4877b8ce49e3874564d0 xmlns="0dfb052e-cb13-4d19-82cf-940ca1bb85b7">
      <Terms xmlns="http://schemas.microsoft.com/office/infopath/2007/PartnerControls"/>
    </g7620f54b84d4877b8ce49e3874564d0>
    <m3946e80dba8470d9700658463930af8 xmlns="0dfb052e-cb13-4d19-82cf-940ca1bb85b7">
      <Terms xmlns="http://schemas.microsoft.com/office/infopath/2007/PartnerControls"/>
    </m3946e80dba8470d9700658463930af8>
    <Policy xmlns="0dfb052e-cb13-4d19-82cf-940ca1bb85b7">false</Policy>
    <Solution_0 xmlns="0dfb052e-cb13-4d19-82cf-940ca1bb85b7">
      <Terms xmlns="http://schemas.microsoft.com/office/infopath/2007/PartnerControls"/>
    </Solution_0>
    <e88edf6f69774249aa5a94de92e0b3ee xmlns="0dfb052e-cb13-4d19-82cf-940ca1bb85b7">
      <Terms xmlns="http://schemas.microsoft.com/office/infopath/2007/PartnerControls"/>
    </e88edf6f69774249aa5a94de92e0b3ee>
    <Location1_0 xmlns="0dfb052e-cb13-4d19-82cf-940ca1bb85b7">
      <Terms xmlns="http://schemas.microsoft.com/office/infopath/2007/PartnerControls"/>
    </Location1_0>
    <c60905045b3141dfb44ebee3a51fd0a7 xmlns="0dfb052e-cb13-4d19-82cf-940ca1bb85b7">
      <Terms xmlns="http://schemas.microsoft.com/office/infopath/2007/PartnerControls"/>
    </c60905045b3141dfb44ebee3a51fd0a7>
    <TaxCatchAll xmlns="0dfb052e-cb13-4d19-82cf-940ca1bb85b7">
      <Value>2</Value>
      <Value>1</Value>
    </TaxCatchAll>
    <h2f9ec3728094124b933b9cf7e867a92 xmlns="0dfb052e-cb13-4d19-82cf-940ca1bb85b7">
      <Terms xmlns="http://schemas.microsoft.com/office/infopath/2007/PartnerControls"/>
    </h2f9ec3728094124b933b9cf7e867a92>
    <h847452f74b44b57bc4a2a741f9c94e9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a223e987-c30f-4fcd-8089-a373931e9ab5</TermId>
        </TermInfo>
      </Terms>
    </h847452f74b44b57bc4a2a741f9c94e9>
    <Summary xmlns="0dfb052e-cb13-4d19-82cf-940ca1bb85b7" xsi:nil="true"/>
    <Category1_0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c076d733-6942-4956-b818-75216ca678c6</TermId>
        </TermInfo>
      </Terms>
    </Category1_0>
  </documentManagement>
</p:properties>
</file>

<file path=customXml/itemProps1.xml><?xml version="1.0" encoding="utf-8"?>
<ds:datastoreItem xmlns:ds="http://schemas.openxmlformats.org/officeDocument/2006/customXml" ds:itemID="{4D3E34BC-3F01-4F07-96E8-9A8B4A4598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b052e-cb13-4d19-82cf-940ca1bb85b7"/>
    <ds:schemaRef ds:uri="9e282a2b-0d30-4048-ad8b-cd441d000a08"/>
    <ds:schemaRef ds:uri="9e244160-759d-472e-925e-0993d518e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4696F9-0D44-4EA2-9527-FD3BCC075CE0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DA4C4B2-98B1-44DF-A244-E8FB7A2D1956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567f8c3-8859-49bd-aab5-3b174b1f0e89"/>
    <ds:schemaRef ds:uri="http://schemas.microsoft.com/sharepoint/v3"/>
    <ds:schemaRef ds:uri="http://purl.org/dc/terms/"/>
    <ds:schemaRef ds:uri="65ba65cf-a9ef-4e32-85ee-5210ccd17e85"/>
    <ds:schemaRef ds:uri="http://www.w3.org/XML/1998/namespace"/>
    <ds:schemaRef ds:uri="http://purl.org/dc/dcmitype/"/>
    <ds:schemaRef ds:uri="9e244160-759d-472e-925e-0993d518e217"/>
    <ds:schemaRef ds:uri="0dfb052e-cb13-4d19-82cf-940ca1bb85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PowerPoint Template September 2017 09.05.17</Template>
  <TotalTime>2926</TotalTime>
  <Words>487</Words>
  <Application>Microsoft Macintosh PowerPoint</Application>
  <PresentationFormat>Custom</PresentationFormat>
  <Paragraphs>107</Paragraphs>
  <Slides>48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Avenir Roman</vt:lpstr>
      <vt:lpstr>Courier New</vt:lpstr>
      <vt:lpstr>Wingdings</vt:lpstr>
      <vt:lpstr>Progress Presentation Theme</vt:lpstr>
      <vt:lpstr>Is Augmented Reality the Future?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Image from http://www.espn.com/nhl/story/_/id/21080555/nhl-bring-back-infamous-glow-puck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Device Support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TJ VanToll</dc:creator>
  <cp:keywords/>
  <dc:description/>
  <cp:lastModifiedBy>TJ VanToll</cp:lastModifiedBy>
  <cp:revision>81</cp:revision>
  <cp:lastPrinted>2013-09-18T03:48:20Z</cp:lastPrinted>
  <dcterms:created xsi:type="dcterms:W3CDTF">2018-01-03T14:06:51Z</dcterms:created>
  <dcterms:modified xsi:type="dcterms:W3CDTF">2019-03-14T14:07:02Z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0x01010077500574B4721043A1B2E65B865EB440010003476895775C2446B96EE1200BFBC494</vt:lpwstr>
  </property>
  <property fmtid="{D5CDD505-2E9C-101B-9397-08002B2CF9AE}" pid="3" name="Category1">
    <vt:lpwstr>2;#PowerPoint|c076d733-6942-4956-b818-75216ca678c6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0772c8ec-cf53-4a88-9f11-7b3dc8d44f2d</vt:lpwstr>
  </property>
  <property fmtid="{D5CDD505-2E9C-101B-9397-08002B2CF9AE}" pid="22" name="Visibility">
    <vt:lpwstr>1;#Internal|a223e987-c30f-4fcd-8089-a373931e9ab5</vt:lpwstr>
  </property>
  <property fmtid="{D5CDD505-2E9C-101B-9397-08002B2CF9AE}" pid="23" name="ee64b60408e447b6920ef9473a3a1a8f">
    <vt:lpwstr/>
  </property>
  <property fmtid="{D5CDD505-2E9C-101B-9397-08002B2CF9AE}" pid="24" name="Solution">
    <vt:lpwstr/>
  </property>
</Properties>
</file>